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59" r:id="rId6"/>
    <p:sldId id="260" r:id="rId7"/>
    <p:sldId id="261" r:id="rId8"/>
    <p:sldId id="262" r:id="rId9"/>
    <p:sldId id="263" r:id="rId10"/>
    <p:sldId id="264" r:id="rId11"/>
    <p:sldId id="295" r:id="rId12"/>
    <p:sldId id="265" r:id="rId13"/>
    <p:sldId id="266" r:id="rId14"/>
    <p:sldId id="268" r:id="rId15"/>
    <p:sldId id="269" r:id="rId16"/>
    <p:sldId id="270" r:id="rId17"/>
    <p:sldId id="271" r:id="rId18"/>
    <p:sldId id="274" r:id="rId19"/>
    <p:sldId id="275" r:id="rId20"/>
    <p:sldId id="276" r:id="rId21"/>
    <p:sldId id="277" r:id="rId22"/>
    <p:sldId id="282" r:id="rId23"/>
    <p:sldId id="278" r:id="rId24"/>
    <p:sldId id="279" r:id="rId25"/>
    <p:sldId id="280" r:id="rId26"/>
    <p:sldId id="284" r:id="rId27"/>
    <p:sldId id="285" r:id="rId28"/>
    <p:sldId id="286" r:id="rId29"/>
    <p:sldId id="287" r:id="rId30"/>
    <p:sldId id="288" r:id="rId31"/>
    <p:sldId id="289" r:id="rId32"/>
    <p:sldId id="290" r:id="rId33"/>
    <p:sldId id="291" r:id="rId34"/>
    <p:sldId id="292"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310787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164237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27703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329715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394878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82455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4130926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401944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232702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335790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171971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125351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199310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169764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281286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232475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0F43-F46F-422C-89F3-DC9D3709F111}"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4418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B00F43-F46F-422C-89F3-DC9D3709F111}" type="datetimeFigureOut">
              <a:rPr lang="en-US" smtClean="0"/>
              <a:pPr/>
              <a:t>10/15/2020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74F678F-7EFB-4ADA-8396-B4875935A1B4}" type="slidenum">
              <a:rPr lang="en-US" smtClean="0"/>
              <a:pPr/>
              <a:t>‹#›</a:t>
            </a:fld>
            <a:endParaRPr lang="en-US"/>
          </a:p>
        </p:txBody>
      </p:sp>
    </p:spTree>
    <p:extLst>
      <p:ext uri="{BB962C8B-B14F-4D97-AF65-F5344CB8AC3E}">
        <p14:creationId xmlns:p14="http://schemas.microsoft.com/office/powerpoint/2010/main" xmlns="" val="82748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9.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1.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3.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media" Target="../media/media4.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media" Target="../media/media5.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media" Target="../media/media6.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media" Target="../media/media7.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media" Target="../media/media8.wma"/><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SOMATIC SYMPTOM DISORDER</a:t>
            </a:r>
            <a:r>
              <a:rPr lang="en-US" b="1" smtClean="0"/>
              <a:t/>
            </a:r>
            <a:br>
              <a:rPr lang="en-US" b="1" smtClean="0"/>
            </a:br>
            <a:endParaRPr lang="en-US" b="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PREVENTIONS</a:t>
            </a:r>
            <a:endParaRPr lang="en-US" dirty="0"/>
          </a:p>
        </p:txBody>
      </p:sp>
      <p:sp>
        <p:nvSpPr>
          <p:cNvPr id="3" name="Content Placeholder 2"/>
          <p:cNvSpPr>
            <a:spLocks noGrp="1"/>
          </p:cNvSpPr>
          <p:nvPr>
            <p:ph idx="1"/>
          </p:nvPr>
        </p:nvSpPr>
        <p:spPr/>
        <p:txBody>
          <a:bodyPr/>
          <a:lstStyle/>
          <a:p>
            <a:pPr lvl="0"/>
            <a:r>
              <a:rPr lang="en-US" b="1" dirty="0"/>
              <a:t>If you have problems with anxiety or depression</a:t>
            </a:r>
            <a:r>
              <a:rPr lang="en-US" dirty="0"/>
              <a:t>, seek professional help as soon as possible.</a:t>
            </a:r>
          </a:p>
          <a:p>
            <a:pPr lvl="0"/>
            <a:r>
              <a:rPr lang="en-US" b="1" dirty="0"/>
              <a:t>Learn to recognize when you're stressed and how this affects your body </a:t>
            </a:r>
            <a:r>
              <a:rPr lang="en-US" dirty="0"/>
              <a:t>— and regularly practice stress management and relaxation techniques.</a:t>
            </a:r>
          </a:p>
          <a:p>
            <a:pPr lvl="0"/>
            <a:r>
              <a:rPr lang="en-US" dirty="0"/>
              <a:t>If you think you have somatic symptom disorder</a:t>
            </a:r>
            <a:r>
              <a:rPr lang="en-US" b="1" dirty="0"/>
              <a:t>, get treatment early to help stop symptoms from getting worse </a:t>
            </a:r>
            <a:r>
              <a:rPr lang="en-US" dirty="0"/>
              <a:t>and impairing your quality of life.</a:t>
            </a:r>
          </a:p>
          <a:p>
            <a:pPr lvl="0"/>
            <a:r>
              <a:rPr lang="en-US" b="1" dirty="0"/>
              <a:t>Stick with your treatment plan </a:t>
            </a:r>
            <a:r>
              <a:rPr lang="en-US" dirty="0"/>
              <a:t>to help prevent relapses or worsening of symptoms.</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4143699834"/>
      </p:ext>
    </p:extLst>
  </p:cSld>
  <p:clrMapOvr>
    <a:masterClrMapping/>
  </p:clrMapOvr>
  <p:transition spd="slow" advTm="898">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Anxiety Disorder</a:t>
            </a:r>
            <a:endParaRPr lang="en-US" dirty="0"/>
          </a:p>
        </p:txBody>
      </p:sp>
      <p:sp>
        <p:nvSpPr>
          <p:cNvPr id="3" name="Content Placeholder 2"/>
          <p:cNvSpPr>
            <a:spLocks noGrp="1"/>
          </p:cNvSpPr>
          <p:nvPr>
            <p:ph idx="1"/>
          </p:nvPr>
        </p:nvSpPr>
        <p:spPr/>
        <p:txBody>
          <a:bodyPr/>
          <a:lstStyle/>
          <a:p>
            <a:r>
              <a:rPr lang="en-US" dirty="0" smtClean="0"/>
              <a:t>Presented BY, </a:t>
            </a:r>
            <a:r>
              <a:rPr lang="en-US" dirty="0" err="1" smtClean="0"/>
              <a:t>Shizra</a:t>
            </a:r>
            <a:r>
              <a:rPr lang="en-US" dirty="0" smtClean="0"/>
              <a:t> </a:t>
            </a:r>
            <a:r>
              <a:rPr lang="en-US" dirty="0" err="1" smtClean="0"/>
              <a:t>Liaqat</a:t>
            </a:r>
            <a:endParaRPr lang="en-US" dirty="0" smtClean="0"/>
          </a:p>
          <a:p>
            <a:r>
              <a:rPr lang="en-US" dirty="0" smtClean="0"/>
              <a:t>Roll no. 1155158</a:t>
            </a:r>
          </a:p>
          <a:p>
            <a:pPr marL="0" indent="0">
              <a:buNone/>
            </a:pPr>
            <a:endParaRPr lang="en-US" dirty="0"/>
          </a:p>
        </p:txBody>
      </p:sp>
    </p:spTree>
    <p:extLst>
      <p:ext uri="{BB962C8B-B14F-4D97-AF65-F5344CB8AC3E}">
        <p14:creationId xmlns:p14="http://schemas.microsoft.com/office/powerpoint/2010/main" xmlns="" val="104383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dirty="0" smtClean="0"/>
              <a:t>Illness anxiety disorder (previously called </a:t>
            </a:r>
            <a:r>
              <a:rPr lang="en-US" dirty="0" err="1" smtClean="0"/>
              <a:t>hypochondriasis</a:t>
            </a:r>
            <a:r>
              <a:rPr lang="en-US" dirty="0" smtClean="0"/>
              <a:t>, a term that has been abandoned because of its pejorative connotation) most commonly begins during early adulthood and appears to occur equally among men and women.</a:t>
            </a:r>
          </a:p>
          <a:p>
            <a:pPr marL="0" indent="0">
              <a:buNone/>
            </a:pPr>
            <a:r>
              <a:rPr lang="en-US" dirty="0" smtClean="0"/>
              <a:t>The patient's fears may derive from misinterpreting no pathologic physical symptoms or normal bodily functions (e.g., </a:t>
            </a:r>
            <a:r>
              <a:rPr lang="en-US" dirty="0" err="1" smtClean="0"/>
              <a:t>borborygmi</a:t>
            </a:r>
            <a:r>
              <a:rPr lang="en-US" dirty="0" smtClean="0"/>
              <a:t>, abdominal bloating and crimpy discomfort, awareness of heartbeat, sweating).</a:t>
            </a:r>
          </a:p>
          <a:p>
            <a:endParaRPr lang="en-US" dirty="0"/>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br>
              <a:rPr lang="en-US" dirty="0" smtClean="0"/>
            </a:br>
            <a:endParaRPr lang="en-US" dirty="0"/>
          </a:p>
        </p:txBody>
      </p:sp>
      <p:sp>
        <p:nvSpPr>
          <p:cNvPr id="3" name="Content Placeholder 2"/>
          <p:cNvSpPr>
            <a:spLocks noGrp="1"/>
          </p:cNvSpPr>
          <p:nvPr>
            <p:ph idx="1"/>
          </p:nvPr>
        </p:nvSpPr>
        <p:spPr/>
        <p:txBody>
          <a:bodyPr/>
          <a:lstStyle/>
          <a:p>
            <a:r>
              <a:rPr lang="en-US" dirty="0" smtClean="0"/>
              <a:t>A severe symptom believed to threaten one's health (e.g., chest pain, memory issues) History of childhood abuse (physical, sexual, emotional) or neglect. History of childhood illness. Having another mental disorder (e.g., major depression, anxiety, obsessive compulsive disorders, and psychotic disorders.</a:t>
            </a:r>
          </a:p>
          <a:p>
            <a:endParaRPr lang="en-US" dirty="0"/>
          </a:p>
        </p:txBody>
      </p:sp>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AND SIGNS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Patients with illness anxiety disorder are so preoccupied with the idea that they are or might become ill that their illness anxiety impairs social and occupational functioning or causes significant distress. Patients may or may not have physical symptoms, but if they do, their concern is more about the possible implications of the symptoms than the symptoms themselves.</a:t>
            </a:r>
          </a:p>
          <a:p>
            <a:endParaRPr lang="en-US" dirty="0" smtClean="0"/>
          </a:p>
          <a:p>
            <a:r>
              <a:rPr lang="en-US" dirty="0" smtClean="0"/>
              <a:t>Some patients examine themselves repeatedly (e.g., looking at their throat in a mirror, checking their skin for lesions). They are easily alarmed by new somatic sensations. Some patients visit physicians frequently (care-seeking type); others rarely seek medical care (care-avoidant type).</a:t>
            </a:r>
          </a:p>
          <a:p>
            <a:endParaRPr lang="en-US" dirty="0" smtClean="0"/>
          </a:p>
          <a:p>
            <a:r>
              <a:rPr lang="en-US" dirty="0" smtClean="0"/>
              <a:t>The course is often chronic—fluctuating in some, steady in others. Some patients recover.</a:t>
            </a:r>
          </a:p>
          <a:p>
            <a:endParaRPr lang="en-US" dirty="0"/>
          </a:p>
        </p:txBody>
      </p:sp>
    </p:spTree>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a:xfrm>
            <a:off x="710817" y="2577374"/>
            <a:ext cx="8825659" cy="3416300"/>
          </a:xfrm>
        </p:spPr>
        <p:txBody>
          <a:bodyPr>
            <a:normAutofit fontScale="92500" lnSpcReduction="20000"/>
          </a:bodyPr>
          <a:lstStyle/>
          <a:p>
            <a:pPr marL="0" indent="0">
              <a:buNone/>
            </a:pPr>
            <a:r>
              <a:rPr lang="en-US" b="1" dirty="0" smtClean="0"/>
              <a:t>Clinical evaluation</a:t>
            </a:r>
          </a:p>
          <a:p>
            <a:endParaRPr lang="en-US" dirty="0" smtClean="0"/>
          </a:p>
          <a:p>
            <a:pPr marL="0" indent="0">
              <a:buNone/>
            </a:pPr>
            <a:r>
              <a:rPr lang="en-US" dirty="0" smtClean="0"/>
              <a:t>The diagnosis of illness anxiety disorder is based on criteria from the Diagnostic and Statistical Manual of Mental Disorders, Fifth Edition (DSM-5), including the following:</a:t>
            </a:r>
          </a:p>
          <a:p>
            <a:endParaRPr lang="en-US" dirty="0" smtClean="0"/>
          </a:p>
          <a:p>
            <a:pPr marL="0" indent="0">
              <a:buNone/>
            </a:pPr>
            <a:r>
              <a:rPr lang="en-US" dirty="0" smtClean="0"/>
              <a:t>•The patient is preoccupied with having or acquiring a serious illness.</a:t>
            </a:r>
          </a:p>
          <a:p>
            <a:endParaRPr lang="en-US" dirty="0" smtClean="0"/>
          </a:p>
          <a:p>
            <a:pPr marL="0" indent="0">
              <a:buNone/>
            </a:pPr>
            <a:r>
              <a:rPr lang="en-US" dirty="0" smtClean="0"/>
              <a:t>•The patient has no or minimal somatic symptoms.</a:t>
            </a:r>
          </a:p>
          <a:p>
            <a:endParaRPr lang="en-US" dirty="0" smtClean="0"/>
          </a:p>
          <a:p>
            <a:pPr marL="0" indent="0">
              <a:buNone/>
            </a:pPr>
            <a:r>
              <a:rPr lang="en-US" dirty="0" smtClean="0"/>
              <a:t>•The patient is highly anxious about health and easily alarmed about personal health issues.</a:t>
            </a:r>
          </a:p>
          <a:p>
            <a:endParaRPr lang="en-US" dirty="0" smtClean="0"/>
          </a:p>
          <a:p>
            <a:endParaRPr lang="en-US" dirty="0" smtClean="0"/>
          </a:p>
          <a:p>
            <a:endParaRPr lang="en-US" dirty="0" smtClean="0"/>
          </a:p>
          <a:p>
            <a:endParaRPr lang="en-US" dirty="0"/>
          </a:p>
        </p:txBody>
      </p:sp>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t>
            </a:r>
          </a:p>
          <a:p>
            <a:pPr marL="0" indent="0">
              <a:buNone/>
            </a:pPr>
            <a:r>
              <a:rPr lang="en-US" dirty="0" smtClean="0"/>
              <a:t>•The patient repeatedly checks health status or maladaptive avoids doctor appointments and hospitals.</a:t>
            </a:r>
          </a:p>
          <a:p>
            <a:endParaRPr lang="en-US" dirty="0" smtClean="0"/>
          </a:p>
          <a:p>
            <a:pPr marL="0" indent="0">
              <a:buNone/>
            </a:pPr>
            <a:r>
              <a:rPr lang="en-US" dirty="0" smtClean="0"/>
              <a:t>•The patient has been preoccupied with illness, although the specific illness feared may change during that time period.</a:t>
            </a:r>
          </a:p>
          <a:p>
            <a:endParaRPr lang="en-US" dirty="0" smtClean="0"/>
          </a:p>
          <a:p>
            <a:pPr marL="0" indent="0">
              <a:buNone/>
            </a:pPr>
            <a:r>
              <a:rPr lang="en-US" dirty="0" smtClean="0"/>
              <a:t>•Symptoms are not better accounted for by depression or another mental disorder.</a:t>
            </a:r>
          </a:p>
          <a:p>
            <a:endParaRPr lang="en-US" dirty="0" smtClean="0"/>
          </a:p>
          <a:p>
            <a:pPr marL="0" indent="0">
              <a:buNone/>
            </a:pPr>
            <a:r>
              <a:rPr lang="en-US" dirty="0" smtClean="0"/>
              <a:t>Patients who have significant somatic symptoms and are primarily concerned about the symptoms themselves are diagnosed with somatic symptom disorder.</a:t>
            </a:r>
          </a:p>
          <a:p>
            <a:endParaRPr lang="en-US" dirty="0"/>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Sometimes serotonin reuptake inhibitors or cognitive-behavioral therapy</a:t>
            </a:r>
          </a:p>
          <a:p>
            <a:endParaRPr lang="en-US" dirty="0" smtClean="0"/>
          </a:p>
          <a:p>
            <a:r>
              <a:rPr lang="en-US" dirty="0" smtClean="0"/>
              <a:t>Patients can benefit from having a trustful relationship with a caring, reassuring physician. If symptoms are not adequately relieved, patients may benefit from a psychiatric referral while they continue under the care of the primary physician.</a:t>
            </a:r>
          </a:p>
          <a:p>
            <a:endParaRPr lang="en-US" dirty="0" smtClean="0"/>
          </a:p>
          <a:p>
            <a:r>
              <a:rPr lang="en-US" dirty="0" smtClean="0"/>
              <a:t>Treatment with serotonin reuptake inhibitors may be helpful, as may cognitive-behavioral therapy.</a:t>
            </a:r>
          </a:p>
          <a:p>
            <a:endParaRPr lang="en-US" dirty="0"/>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3409406"/>
            <a:ext cx="9700280" cy="1188719"/>
          </a:xfrm>
        </p:spPr>
        <p:txBody>
          <a:bodyPr/>
          <a:lstStyle/>
          <a:p>
            <a:r>
              <a:rPr lang="en-US" b="1" dirty="0" smtClean="0">
                <a:solidFill>
                  <a:schemeClr val="tx1"/>
                </a:solidFill>
              </a:rPr>
              <a:t>CONVERSION DISORDER ( Functional neurological symptom disorder ) </a:t>
            </a:r>
            <a:br>
              <a:rPr lang="en-US" b="1" dirty="0" smtClean="0">
                <a:solidFill>
                  <a:schemeClr val="tx1"/>
                </a:solidFill>
              </a:rPr>
            </a:br>
            <a:r>
              <a:rPr lang="en-US" sz="1800" b="1" dirty="0" smtClean="0">
                <a:solidFill>
                  <a:schemeClr val="tx1"/>
                </a:solidFill>
              </a:rPr>
              <a:t>presented by </a:t>
            </a:r>
            <a:r>
              <a:rPr lang="en-US" sz="1800" b="1" dirty="0" err="1" smtClean="0">
                <a:solidFill>
                  <a:schemeClr val="tx1"/>
                </a:solidFill>
              </a:rPr>
              <a:t>Hina</a:t>
            </a:r>
            <a:r>
              <a:rPr lang="en-US" sz="1800" b="1" dirty="0" smtClean="0">
                <a:solidFill>
                  <a:schemeClr val="tx1"/>
                </a:solidFill>
              </a:rPr>
              <a:t> </a:t>
            </a:r>
            <a:r>
              <a:rPr lang="en-US" sz="1800" b="1" dirty="0" err="1" smtClean="0">
                <a:solidFill>
                  <a:schemeClr val="tx1"/>
                </a:solidFill>
              </a:rPr>
              <a:t>Shakeel</a:t>
            </a:r>
            <a:r>
              <a:rPr lang="en-US" sz="1800" b="1" dirty="0" smtClean="0">
                <a:solidFill>
                  <a:schemeClr val="tx1"/>
                </a:solidFill>
              </a:rPr>
              <a:t> </a:t>
            </a:r>
            <a:br>
              <a:rPr lang="en-US" sz="1800" b="1" dirty="0" smtClean="0">
                <a:solidFill>
                  <a:schemeClr val="tx1"/>
                </a:solidFill>
              </a:rPr>
            </a:br>
            <a:r>
              <a:rPr lang="en-US" sz="1800" b="1" dirty="0" smtClean="0">
                <a:solidFill>
                  <a:schemeClr val="tx1"/>
                </a:solidFill>
              </a:rPr>
              <a:t>Roll no. 1155168</a:t>
            </a:r>
            <a:endParaRPr lang="en-US" b="1" dirty="0">
              <a:solidFill>
                <a:schemeClr val="tx1"/>
              </a:solidFill>
            </a:endParaRPr>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DISORDER </a:t>
            </a:r>
            <a:endParaRPr lang="en-US" dirty="0"/>
          </a:p>
        </p:txBody>
      </p:sp>
      <p:sp>
        <p:nvSpPr>
          <p:cNvPr id="3" name="Content Placeholder 2"/>
          <p:cNvSpPr>
            <a:spLocks noGrp="1"/>
          </p:cNvSpPr>
          <p:nvPr>
            <p:ph idx="1"/>
          </p:nvPr>
        </p:nvSpPr>
        <p:spPr/>
        <p:txBody>
          <a:bodyPr/>
          <a:lstStyle/>
          <a:p>
            <a:r>
              <a:rPr lang="en-US" b="1" dirty="0" smtClean="0"/>
              <a:t>Conversion disorder</a:t>
            </a:r>
            <a:r>
              <a:rPr lang="en-US" dirty="0" smtClean="0"/>
              <a:t> is a mental condition in which a person has blindness, paralysis, or other nervous system (neurologic) symptoms that cannot be explained by medical evaluation.</a:t>
            </a:r>
          </a:p>
          <a:p>
            <a:endParaRPr lang="en-US" dirty="0"/>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a:bodyPr>
          <a:lstStyle/>
          <a:p>
            <a:pPr algn="just"/>
            <a:r>
              <a:rPr lang="en-US" sz="2000" dirty="0"/>
              <a:t>Somatic symptom disorder is characterized by an extreme focus on physical symptoms — such as pain or fatigue — that causes major emotional distress and problems functioning. You may or may not have another diagnosed medical condition associated with these symptoms, but your reaction to the symptoms is not normal</a:t>
            </a:r>
            <a:r>
              <a:rPr lang="en-US" sz="2000" dirty="0" smtClean="0"/>
              <a:t>.</a:t>
            </a:r>
            <a:r>
              <a:rPr lang="en-US" sz="2000" dirty="0"/>
              <a:t> Health concerns may become such a central focus of your life that it's hard to </a:t>
            </a:r>
            <a:r>
              <a:rPr lang="en-US" sz="2000" dirty="0" smtClean="0"/>
              <a:t>function. If </a:t>
            </a:r>
            <a:r>
              <a:rPr lang="en-US" sz="2000" dirty="0"/>
              <a:t>you have somatic symptom disorder, you may experience significant emotional and physical distress. Treatment can help ease symptoms, help you </a:t>
            </a:r>
            <a:r>
              <a:rPr lang="en-US" sz="2000" dirty="0" smtClean="0"/>
              <a:t>to cope with the situation.</a:t>
            </a:r>
            <a:endParaRPr lang="en-US" sz="2000" dirty="0"/>
          </a:p>
        </p:txBody>
      </p:sp>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727091227"/>
      </p:ext>
    </p:extLst>
  </p:cSld>
  <p:clrMapOvr>
    <a:masterClrMapping/>
  </p:clrMapOvr>
  <p:transition spd="slow" advTm="1476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of the symptoms of conversion disorder typically include:</a:t>
            </a:r>
          </a:p>
          <a:p>
            <a:endParaRPr lang="en-US" dirty="0" smtClean="0"/>
          </a:p>
          <a:p>
            <a:r>
              <a:rPr lang="en-US" dirty="0" smtClean="0"/>
              <a:t>weakness</a:t>
            </a:r>
          </a:p>
          <a:p>
            <a:r>
              <a:rPr lang="en-US" dirty="0" smtClean="0"/>
              <a:t>paralysis of the arms or legs</a:t>
            </a:r>
          </a:p>
          <a:p>
            <a:r>
              <a:rPr lang="en-US" dirty="0" smtClean="0"/>
              <a:t>loss of balance</a:t>
            </a:r>
          </a:p>
          <a:p>
            <a:r>
              <a:rPr lang="en-US" dirty="0" smtClean="0"/>
              <a:t>seizures, sometimes with limited consciousness</a:t>
            </a:r>
          </a:p>
          <a:p>
            <a:r>
              <a:rPr lang="en-US" dirty="0" smtClean="0"/>
              <a:t>episodes of unresponsiveness</a:t>
            </a:r>
          </a:p>
          <a:p>
            <a:r>
              <a:rPr lang="en-US" dirty="0" smtClean="0"/>
              <a:t>difficulty swallowing</a:t>
            </a:r>
          </a:p>
          <a:p>
            <a:r>
              <a:rPr lang="en-US" dirty="0" smtClean="0"/>
              <a:t>a feeling of a lump in the throat</a:t>
            </a:r>
          </a:p>
          <a:p>
            <a:endParaRPr lang="en-US" dirty="0"/>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shakes and tremors</a:t>
            </a:r>
          </a:p>
          <a:p>
            <a:r>
              <a:rPr lang="en-US" dirty="0" smtClean="0"/>
              <a:t>difficulty walking</a:t>
            </a:r>
          </a:p>
          <a:p>
            <a:r>
              <a:rPr lang="en-US" dirty="0" smtClean="0"/>
              <a:t>slurred speech or loss of speaking ability</a:t>
            </a:r>
          </a:p>
          <a:p>
            <a:r>
              <a:rPr lang="en-US" dirty="0" smtClean="0"/>
              <a:t>difficulty hearing or loss of hearing</a:t>
            </a:r>
          </a:p>
          <a:p>
            <a:r>
              <a:rPr lang="en-US" dirty="0" smtClean="0"/>
              <a:t>double vision, blurred vision, or episodes of blindness</a:t>
            </a:r>
          </a:p>
          <a:p>
            <a:r>
              <a:rPr lang="en-US" dirty="0" smtClean="0"/>
              <a:t>numbness or loss of the touch sensation</a:t>
            </a:r>
          </a:p>
          <a:p>
            <a:r>
              <a:rPr lang="en-US" dirty="0" smtClean="0"/>
              <a:t>Symptoms of conversion disorder vary between individuals and on the type of neuralgic disorder a person has.</a:t>
            </a:r>
          </a:p>
          <a:p>
            <a:endParaRPr lang="en-US" dirty="0" smtClean="0"/>
          </a:p>
          <a:p>
            <a:r>
              <a:rPr lang="en-US" dirty="0" smtClean="0"/>
              <a:t>Symptoms can be mild or severe, may stop and start or be continuous, and usually affect the body's ability to function correctly.</a:t>
            </a:r>
          </a:p>
          <a:p>
            <a:endParaRPr lang="en-US" dirty="0" smtClean="0"/>
          </a:p>
          <a:p>
            <a:endParaRPr lang="en-US" dirty="0"/>
          </a:p>
        </p:txBody>
      </p:sp>
    </p:spTree>
  </p:cSld>
  <p:clrMapOvr>
    <a:masterClrMapping/>
  </p:clrMapOvr>
  <p:transition>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V CRITERIA</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24298" y="2103120"/>
            <a:ext cx="8009097" cy="4506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p:txBody>
          <a:bodyPr>
            <a:normAutofit/>
          </a:bodyPr>
          <a:lstStyle/>
          <a:p>
            <a:r>
              <a:rPr lang="en-US" dirty="0" smtClean="0"/>
              <a:t>Conversion disorder is normally caused by: </a:t>
            </a:r>
          </a:p>
          <a:p>
            <a:r>
              <a:rPr lang="en-US" dirty="0" smtClean="0"/>
              <a:t> emotional trauma</a:t>
            </a:r>
          </a:p>
          <a:p>
            <a:r>
              <a:rPr lang="en-US" dirty="0" smtClean="0"/>
              <a:t>Extreme stress </a:t>
            </a:r>
          </a:p>
          <a:p>
            <a:r>
              <a:rPr lang="en-US" dirty="0" smtClean="0"/>
              <a:t>Depression.</a:t>
            </a:r>
          </a:p>
          <a:p>
            <a:r>
              <a:rPr lang="en-US" dirty="0" smtClean="0"/>
              <a:t> It’s your body’s response to something you perceive as a threat.</a:t>
            </a:r>
          </a:p>
          <a:p>
            <a:r>
              <a:rPr lang="en-US" dirty="0" smtClean="0"/>
              <a:t>Conversion disorder symptoms may occur because of a psychological conflict.</a:t>
            </a:r>
          </a:p>
          <a:p>
            <a:pPr>
              <a:buNone/>
            </a:pPr>
            <a:endParaRPr lang="en-US" dirty="0"/>
          </a:p>
        </p:txBody>
      </p:sp>
    </p:spTree>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fontAlgn="base"/>
            <a:r>
              <a:rPr lang="en-US" dirty="0" smtClean="0"/>
              <a:t>Symptoms usually begin suddenly after a stressful experience. People are at risk of conversion disorder if they also have:</a:t>
            </a:r>
          </a:p>
          <a:p>
            <a:pPr fontAlgn="base"/>
            <a:r>
              <a:rPr lang="en-US" dirty="0" smtClean="0"/>
              <a:t>A medical illness</a:t>
            </a:r>
          </a:p>
          <a:p>
            <a:pPr fontAlgn="base"/>
            <a:r>
              <a:rPr lang="en-US" dirty="0" smtClean="0"/>
              <a:t>A dissociative disorder (escape from reality that is not on purpose)</a:t>
            </a:r>
          </a:p>
          <a:p>
            <a:pPr fontAlgn="base"/>
            <a:r>
              <a:rPr lang="en-US" dirty="0" smtClean="0"/>
              <a:t>A personality disorder (inability to manage feelings and behaviors that are expected in certain social situations)</a:t>
            </a:r>
          </a:p>
          <a:p>
            <a:endParaRPr lang="en-US" dirty="0"/>
          </a:p>
        </p:txBody>
      </p:sp>
    </p:spTree>
  </p:cSld>
  <p:clrMapOvr>
    <a:masterClrMapping/>
  </p:clrMapOvr>
  <p:transition>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Suggested treatments for conversion disorder may include:</a:t>
            </a:r>
          </a:p>
          <a:p>
            <a:r>
              <a:rPr lang="en-US" dirty="0" smtClean="0"/>
              <a:t>treating any underlying mental health conditions, such as depression.</a:t>
            </a:r>
          </a:p>
          <a:p>
            <a:r>
              <a:rPr lang="en-US" dirty="0" smtClean="0"/>
              <a:t>cognitive behavioral therapy (CBT)</a:t>
            </a:r>
          </a:p>
          <a:p>
            <a:r>
              <a:rPr lang="en-US" dirty="0" smtClean="0"/>
              <a:t>psychotherapy</a:t>
            </a:r>
          </a:p>
          <a:p>
            <a:r>
              <a:rPr lang="en-US" dirty="0" smtClean="0"/>
              <a:t>relaxation techniques, such as meditation or yoga</a:t>
            </a:r>
          </a:p>
          <a:p>
            <a:r>
              <a:rPr lang="en-US" dirty="0" smtClean="0"/>
              <a:t>physical therapy</a:t>
            </a:r>
          </a:p>
          <a:p>
            <a:r>
              <a:rPr lang="en-US" dirty="0" smtClean="0"/>
              <a:t>maintaining a healthy work and life balance</a:t>
            </a:r>
          </a:p>
          <a:p>
            <a:r>
              <a:rPr lang="en-US" dirty="0" smtClean="0"/>
              <a:t>seeking additional support from friends, family, and the community.</a:t>
            </a:r>
          </a:p>
          <a:p>
            <a:endParaRPr lang="en-US" dirty="0"/>
          </a:p>
        </p:txBody>
      </p:sp>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FACTITIOUS DISORDER </a:t>
            </a:r>
            <a:br>
              <a:rPr lang="en-US" dirty="0" smtClean="0"/>
            </a:br>
            <a:r>
              <a:rPr lang="en-US" dirty="0" smtClean="0"/>
              <a:t>DSM V</a:t>
            </a:r>
            <a:endParaRPr lang="en-US" dirty="0"/>
          </a:p>
        </p:txBody>
      </p:sp>
      <p:sp>
        <p:nvSpPr>
          <p:cNvPr id="3" name="Content Placeholder 2"/>
          <p:cNvSpPr>
            <a:spLocks noGrp="1"/>
          </p:cNvSpPr>
          <p:nvPr>
            <p:ph idx="1"/>
          </p:nvPr>
        </p:nvSpPr>
        <p:spPr/>
        <p:txBody>
          <a:bodyPr/>
          <a:lstStyle/>
          <a:p>
            <a:r>
              <a:rPr lang="en-GB" dirty="0" smtClean="0"/>
              <a:t>Submitted By: </a:t>
            </a:r>
            <a:r>
              <a:rPr lang="en-GB" dirty="0" err="1" smtClean="0"/>
              <a:t>Syeda</a:t>
            </a:r>
            <a:r>
              <a:rPr lang="en-GB" dirty="0" smtClean="0"/>
              <a:t> </a:t>
            </a:r>
            <a:r>
              <a:rPr lang="en-GB" dirty="0" err="1" smtClean="0"/>
              <a:t>Shafia</a:t>
            </a:r>
            <a:r>
              <a:rPr lang="en-GB" dirty="0" smtClean="0"/>
              <a:t> Fatima </a:t>
            </a:r>
          </a:p>
          <a:p>
            <a:r>
              <a:rPr lang="en-GB" dirty="0" smtClean="0"/>
              <a:t>Subject : Clinical Psychology</a:t>
            </a:r>
          </a:p>
          <a:p>
            <a:r>
              <a:rPr lang="en-GB" dirty="0" smtClean="0"/>
              <a:t>Roll No# 1155167</a:t>
            </a:r>
          </a:p>
          <a:p>
            <a:endParaRPr lang="en-GB" dirty="0" smtClean="0"/>
          </a:p>
          <a:p>
            <a:endParaRPr lang="en-GB" dirty="0" smtClean="0"/>
          </a:p>
          <a:p>
            <a:r>
              <a:rPr lang="en-GB" dirty="0" smtClean="0"/>
              <a:t>Submitted To: Prof. </a:t>
            </a:r>
            <a:r>
              <a:rPr lang="en-GB" dirty="0"/>
              <a:t> </a:t>
            </a:r>
            <a:r>
              <a:rPr lang="en-GB" dirty="0" err="1" smtClean="0"/>
              <a:t>Umme</a:t>
            </a:r>
            <a:r>
              <a:rPr lang="en-GB" dirty="0" smtClean="0"/>
              <a:t> </a:t>
            </a:r>
            <a:r>
              <a:rPr lang="en-GB" dirty="0" err="1" smtClean="0"/>
              <a:t>Rubab</a:t>
            </a:r>
            <a:endParaRPr lang="en-GB" dirty="0" smtClean="0"/>
          </a:p>
          <a:p>
            <a:endParaRPr lang="en-GB" dirty="0" smtClean="0"/>
          </a:p>
          <a:p>
            <a:endParaRPr lang="en-US" dirty="0"/>
          </a:p>
        </p:txBody>
      </p:sp>
    </p:spTree>
  </p:cSld>
  <p:clrMapOvr>
    <a:masterClrMapping/>
  </p:clrMapOvr>
  <p:transition>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FACTITIOUS DISORDER </a:t>
            </a:r>
            <a:endParaRPr lang="en-US" dirty="0"/>
          </a:p>
        </p:txBody>
      </p:sp>
      <p:sp>
        <p:nvSpPr>
          <p:cNvPr id="3" name="Content Placeholder 2"/>
          <p:cNvSpPr>
            <a:spLocks noGrp="1"/>
          </p:cNvSpPr>
          <p:nvPr>
            <p:ph idx="1"/>
          </p:nvPr>
        </p:nvSpPr>
        <p:spPr>
          <a:xfrm>
            <a:off x="796834" y="2603499"/>
            <a:ext cx="10398035" cy="3784238"/>
          </a:xfrm>
        </p:spPr>
        <p:txBody>
          <a:bodyPr>
            <a:normAutofit/>
          </a:bodyPr>
          <a:lstStyle/>
          <a:p>
            <a:r>
              <a:rPr lang="en-GB" sz="2400" b="1" dirty="0" smtClean="0"/>
              <a:t>Definition:</a:t>
            </a:r>
          </a:p>
          <a:p>
            <a:pPr algn="ctr"/>
            <a:r>
              <a:rPr lang="en-US" dirty="0" smtClean="0"/>
              <a:t>Factitious disorder is a mental disorder in which a person acts as if he or she has a physical or mental illness when, in fact, he or she has consciously created the symptoms. These people are willing to undergo painful or risky tests to get sympathy and special attention.</a:t>
            </a:r>
          </a:p>
          <a:p>
            <a:pPr algn="ctr">
              <a:buNone/>
            </a:pPr>
            <a:endParaRPr lang="en-GB" dirty="0" smtClean="0"/>
          </a:p>
          <a:p>
            <a:r>
              <a:rPr lang="en-GB" sz="2400" b="1" dirty="0" smtClean="0"/>
              <a:t>Causes</a:t>
            </a:r>
            <a:r>
              <a:rPr lang="en-GB" sz="2400" dirty="0" smtClean="0"/>
              <a:t>:</a:t>
            </a:r>
          </a:p>
          <a:p>
            <a:r>
              <a:rPr lang="en-US" dirty="0" smtClean="0"/>
              <a:t>The cause of factitious disorder is unknown. However, the disorder may be caused by a combination of psychological factors and stressful life experiences.</a:t>
            </a:r>
          </a:p>
          <a:p>
            <a:endParaRPr lang="en-US" dirty="0" smtClean="0"/>
          </a:p>
          <a:p>
            <a:endParaRPr lang="en-GB" dirty="0" smtClean="0"/>
          </a:p>
          <a:p>
            <a:endParaRPr lang="en-US" b="1" dirty="0" smtClean="0"/>
          </a:p>
          <a:p>
            <a:endParaRPr lang="en-US" dirty="0"/>
          </a:p>
        </p:txBody>
      </p:sp>
    </p:spTree>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a:t>
            </a:r>
            <a:endParaRPr lang="en-US" dirty="0"/>
          </a:p>
        </p:txBody>
      </p:sp>
      <p:sp>
        <p:nvSpPr>
          <p:cNvPr id="3" name="Content Placeholder 2"/>
          <p:cNvSpPr>
            <a:spLocks noGrp="1"/>
          </p:cNvSpPr>
          <p:nvPr>
            <p:ph idx="1"/>
          </p:nvPr>
        </p:nvSpPr>
        <p:spPr>
          <a:xfrm>
            <a:off x="561703" y="2286000"/>
            <a:ext cx="10358846" cy="4572000"/>
          </a:xfrm>
        </p:spPr>
        <p:txBody>
          <a:bodyPr>
            <a:normAutofit fontScale="85000" lnSpcReduction="20000"/>
          </a:bodyPr>
          <a:lstStyle/>
          <a:p>
            <a:r>
              <a:rPr lang="en-US" dirty="0" smtClean="0"/>
              <a:t>Several factors may increase the risk of developing factitious disorder, including:</a:t>
            </a:r>
          </a:p>
          <a:p>
            <a:endParaRPr lang="en-US" dirty="0" smtClean="0"/>
          </a:p>
          <a:p>
            <a:pPr marL="285750" indent="-285750">
              <a:buFont typeface="Arial" panose="020B0604020202020204" pitchFamily="34" charset="0"/>
              <a:buChar char="•"/>
            </a:pPr>
            <a:r>
              <a:rPr lang="en-US" dirty="0" smtClean="0"/>
              <a:t>Childhood trauma, such as emotional, physical or sexual abuse</a:t>
            </a:r>
          </a:p>
          <a:p>
            <a:pPr marL="285750" indent="-285750">
              <a:buFont typeface="Arial" panose="020B0604020202020204" pitchFamily="34" charset="0"/>
              <a:buChar char="•"/>
            </a:pPr>
            <a:r>
              <a:rPr lang="en-US" dirty="0" smtClean="0"/>
              <a:t>A serious illness during childhood</a:t>
            </a:r>
          </a:p>
          <a:p>
            <a:pPr marL="285750" indent="-285750">
              <a:buFont typeface="Arial" panose="020B0604020202020204" pitchFamily="34" charset="0"/>
              <a:buChar char="•"/>
            </a:pPr>
            <a:r>
              <a:rPr lang="en-US" dirty="0" smtClean="0"/>
              <a:t>Loss of a loved one through death, illness or abandonment</a:t>
            </a:r>
          </a:p>
          <a:p>
            <a:pPr marL="285750" indent="-285750">
              <a:buFont typeface="Arial" panose="020B0604020202020204" pitchFamily="34" charset="0"/>
              <a:buChar char="•"/>
            </a:pPr>
            <a:r>
              <a:rPr lang="en-US" dirty="0" smtClean="0"/>
              <a:t>Past experiences during a time of sickness and the attention it brought</a:t>
            </a:r>
          </a:p>
          <a:p>
            <a:pPr marL="285750" indent="-285750">
              <a:buFont typeface="Arial" panose="020B0604020202020204" pitchFamily="34" charset="0"/>
              <a:buChar char="•"/>
            </a:pPr>
            <a:r>
              <a:rPr lang="en-US" dirty="0" smtClean="0"/>
              <a:t>A poor sense of identity or self-esteem</a:t>
            </a:r>
          </a:p>
          <a:p>
            <a:pPr marL="285750" indent="-285750">
              <a:buFont typeface="Arial" panose="020B0604020202020204" pitchFamily="34" charset="0"/>
              <a:buChar char="•"/>
            </a:pPr>
            <a:r>
              <a:rPr lang="en-US" dirty="0" smtClean="0"/>
              <a:t>Personality disorders</a:t>
            </a:r>
          </a:p>
          <a:p>
            <a:pPr marL="285750" indent="-285750">
              <a:buFont typeface="Arial" panose="020B0604020202020204" pitchFamily="34" charset="0"/>
              <a:buChar char="•"/>
            </a:pPr>
            <a:r>
              <a:rPr lang="en-US" dirty="0" smtClean="0"/>
              <a:t>Depression</a:t>
            </a:r>
          </a:p>
          <a:p>
            <a:pPr marL="285750" indent="-285750">
              <a:buFont typeface="Arial" panose="020B0604020202020204" pitchFamily="34" charset="0"/>
              <a:buChar char="•"/>
            </a:pPr>
            <a:r>
              <a:rPr lang="en-US" dirty="0" smtClean="0"/>
              <a:t>Desire to be associated with doctors or medical centers</a:t>
            </a:r>
          </a:p>
          <a:p>
            <a:pPr marL="285750" indent="-285750">
              <a:buFont typeface="Arial" panose="020B0604020202020204" pitchFamily="34" charset="0"/>
              <a:buChar char="•"/>
            </a:pPr>
            <a:r>
              <a:rPr lang="en-US" dirty="0" smtClean="0"/>
              <a:t>Work in the health care field</a:t>
            </a:r>
          </a:p>
          <a:p>
            <a:pPr marL="285750" indent="-285750">
              <a:buFont typeface="Arial" panose="020B0604020202020204" pitchFamily="34" charset="0"/>
              <a:buChar char="•"/>
            </a:pPr>
            <a:endParaRPr lang="en-US" dirty="0" smtClean="0"/>
          </a:p>
          <a:p>
            <a:r>
              <a:rPr lang="en-US" dirty="0" smtClean="0"/>
              <a:t>Factitious disorder is considered rare, but it's not known how many people have the disorder. Some people use fake names to avoid detection, some visit many different hospitals and doctors, and some are never identified — all of which make it difficult to get a reliable estimate.</a:t>
            </a:r>
          </a:p>
          <a:p>
            <a:endParaRPr lang="en-US"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66207"/>
            <a:ext cx="9797143" cy="1014426"/>
          </a:xfrm>
        </p:spPr>
        <p:txBody>
          <a:bodyPr/>
          <a:lstStyle/>
          <a:p>
            <a:r>
              <a:rPr lang="en-US" dirty="0" smtClean="0"/>
              <a:t>SYMPTOMS </a:t>
            </a:r>
            <a:endParaRPr lang="en-US" dirty="0"/>
          </a:p>
        </p:txBody>
      </p:sp>
      <p:sp>
        <p:nvSpPr>
          <p:cNvPr id="3" name="Content Placeholder 2"/>
          <p:cNvSpPr>
            <a:spLocks noGrp="1"/>
          </p:cNvSpPr>
          <p:nvPr>
            <p:ph idx="1"/>
          </p:nvPr>
        </p:nvSpPr>
        <p:spPr>
          <a:xfrm>
            <a:off x="653143" y="2677885"/>
            <a:ext cx="9379722" cy="3864429"/>
          </a:xfrm>
        </p:spPr>
        <p:txBody>
          <a:bodyPr>
            <a:normAutofit fontScale="92500" lnSpcReduction="20000"/>
          </a:bodyPr>
          <a:lstStyle/>
          <a:p>
            <a:r>
              <a:rPr lang="en-US" dirty="0" smtClean="0"/>
              <a:t>Factitious disorder symptoms involve mimicking or producing illness or injury or exaggerating symptoms or impairment to deceive others. People with the disorder go to great lengths to hide their deception, so it may be difficult to realize that their symptoms are actually part of a serious mental health disorder. They continue with the deception, even without receiving any visible benefit or reward or when faced with objective evidence that doesn't support their claims.</a:t>
            </a:r>
          </a:p>
          <a:p>
            <a:endParaRPr lang="en-US" dirty="0" smtClean="0"/>
          </a:p>
          <a:p>
            <a:r>
              <a:rPr lang="en-US" dirty="0" smtClean="0"/>
              <a:t>Factitious disorder signs and symptoms may include:</a:t>
            </a:r>
          </a:p>
          <a:p>
            <a:endParaRPr lang="en-US" dirty="0" smtClean="0"/>
          </a:p>
          <a:p>
            <a:r>
              <a:rPr lang="en-US" dirty="0" smtClean="0"/>
              <a:t>Clever and convincing medical or psychological problems</a:t>
            </a:r>
          </a:p>
          <a:p>
            <a:endParaRPr lang="en-US" dirty="0" smtClean="0"/>
          </a:p>
          <a:p>
            <a:pPr>
              <a:buFont typeface="Arial" panose="020B0604020202020204" pitchFamily="34" charset="0"/>
              <a:buChar char="•"/>
            </a:pPr>
            <a:r>
              <a:rPr lang="en-US" dirty="0" smtClean="0"/>
              <a:t>Extensive knowledge of medical terms and diseases</a:t>
            </a:r>
          </a:p>
          <a:p>
            <a:pPr>
              <a:buFont typeface="Arial" panose="020B0604020202020204" pitchFamily="34" charset="0"/>
              <a:buChar char="•"/>
            </a:pPr>
            <a:r>
              <a:rPr lang="en-US" dirty="0" smtClean="0"/>
              <a:t>Vague or inconsistent symptoms</a:t>
            </a:r>
            <a:endParaRPr lang="en-US" dirty="0"/>
          </a:p>
        </p:txBody>
      </p:sp>
    </p:spTree>
  </p:cSld>
  <p:clrMapOvr>
    <a:masterClrMapping/>
  </p:clrMapOvr>
  <p:transition>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b="1" dirty="0"/>
              <a:t>Specific </a:t>
            </a:r>
            <a:r>
              <a:rPr lang="en-US" b="1" dirty="0" smtClean="0"/>
              <a:t>sensations</a:t>
            </a:r>
          </a:p>
          <a:p>
            <a:r>
              <a:rPr lang="en-US" b="1" dirty="0"/>
              <a:t>Unrelated to any medical cause that can be </a:t>
            </a:r>
            <a:r>
              <a:rPr lang="en-US" b="1" dirty="0" smtClean="0"/>
              <a:t>identified</a:t>
            </a:r>
          </a:p>
          <a:p>
            <a:r>
              <a:rPr lang="en-US" b="1" dirty="0"/>
              <a:t>A single symptom, multiple symptoms or varying symptoms</a:t>
            </a:r>
          </a:p>
          <a:p>
            <a:r>
              <a:rPr lang="en-US" b="1" dirty="0"/>
              <a:t>Mild, moderate or severe</a:t>
            </a:r>
          </a:p>
          <a:p>
            <a:r>
              <a:rPr lang="en-US" b="1" dirty="0"/>
              <a:t>Pain is the most common symptom, but whatever your symptoms, you have excessive thoughts, feelings or behaviors related to those symptoms, which cause significant problems, make it difficult to function and sometimes can be disabling.</a:t>
            </a:r>
          </a:p>
          <a:p>
            <a:pPr marL="0" indent="0">
              <a:buNone/>
            </a:pPr>
            <a:endParaRPr lang="en-US" b="1"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2094375349"/>
      </p:ext>
    </p:extLst>
  </p:cSld>
  <p:clrMapOvr>
    <a:masterClrMapping/>
  </p:clrMapOvr>
  <p:transition spd="slow" advTm="1789">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2312126"/>
            <a:ext cx="9888583" cy="4191000"/>
          </a:xfrm>
        </p:spPr>
        <p:txBody>
          <a:bodyPr>
            <a:normAutofit/>
          </a:bodyPr>
          <a:lstStyle/>
          <a:p>
            <a:pPr marL="285750" indent="-285750">
              <a:buFont typeface="Arial" panose="020B0604020202020204" pitchFamily="34" charset="0"/>
              <a:buChar char="•"/>
            </a:pPr>
            <a:r>
              <a:rPr lang="en-US" dirty="0" smtClean="0"/>
              <a:t>Conditions that get worse for no apparent reason</a:t>
            </a:r>
          </a:p>
          <a:p>
            <a:pPr marL="285750" indent="-285750">
              <a:buFont typeface="Arial" panose="020B0604020202020204" pitchFamily="34" charset="0"/>
              <a:buChar char="•"/>
            </a:pPr>
            <a:r>
              <a:rPr lang="en-US" dirty="0" smtClean="0"/>
              <a:t>Conditions that don't respond as expected to standard therapies</a:t>
            </a:r>
          </a:p>
          <a:p>
            <a:pPr marL="285750" indent="-285750">
              <a:buFont typeface="Arial" panose="020B0604020202020204" pitchFamily="34" charset="0"/>
              <a:buChar char="•"/>
            </a:pPr>
            <a:r>
              <a:rPr lang="en-US" dirty="0" smtClean="0"/>
              <a:t>Seeking treatment from many different doctors or hospitals, which may include using a fake name</a:t>
            </a:r>
          </a:p>
          <a:p>
            <a:pPr marL="285750" indent="-285750">
              <a:buFont typeface="Arial" panose="020B0604020202020204" pitchFamily="34" charset="0"/>
              <a:buChar char="•"/>
            </a:pPr>
            <a:r>
              <a:rPr lang="en-US" dirty="0" smtClean="0"/>
              <a:t>Reluctance to allow doctors to talk to family or friends or to other health care professionals</a:t>
            </a:r>
          </a:p>
          <a:p>
            <a:pPr marL="285750" indent="-285750">
              <a:buFont typeface="Arial" panose="020B0604020202020204" pitchFamily="34" charset="0"/>
              <a:buChar char="•"/>
            </a:pPr>
            <a:r>
              <a:rPr lang="en-US" dirty="0" smtClean="0"/>
              <a:t>Frequent stays in the hospital</a:t>
            </a:r>
          </a:p>
          <a:p>
            <a:pPr marL="285750" indent="-285750">
              <a:buFont typeface="Arial" panose="020B0604020202020204" pitchFamily="34" charset="0"/>
              <a:buChar char="•"/>
            </a:pPr>
            <a:r>
              <a:rPr lang="en-US" dirty="0" smtClean="0"/>
              <a:t>Eagerness to have frequent testing or risky operations</a:t>
            </a:r>
          </a:p>
          <a:p>
            <a:pPr marL="285750" indent="-285750">
              <a:buFont typeface="Arial" panose="020B0604020202020204" pitchFamily="34" charset="0"/>
              <a:buChar char="•"/>
            </a:pPr>
            <a:r>
              <a:rPr lang="en-US" dirty="0" smtClean="0"/>
              <a:t>Many surgical scars or evidence of numerous procedures</a:t>
            </a:r>
          </a:p>
          <a:p>
            <a:pPr marL="285750" indent="-285750">
              <a:buFont typeface="Arial" panose="020B0604020202020204" pitchFamily="34" charset="0"/>
              <a:buChar char="•"/>
            </a:pPr>
            <a:r>
              <a:rPr lang="en-US" dirty="0" smtClean="0"/>
              <a:t>Having few visitors when hospitalized</a:t>
            </a:r>
          </a:p>
          <a:p>
            <a:pPr marL="285750" indent="-285750">
              <a:buFont typeface="Arial" panose="020B0604020202020204" pitchFamily="34" charset="0"/>
              <a:buChar char="•"/>
            </a:pPr>
            <a:r>
              <a:rPr lang="en-US" dirty="0" smtClean="0"/>
              <a:t>Arguing with doctors and staff</a:t>
            </a:r>
          </a:p>
          <a:p>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Diagnosing factitious disorder is often extremely difficult. People with factitious disorder are experts at faking many different diseases and conditions. And often they do have real and even life-threatening medical conditions, even though these conditions may be self-inflicted.</a:t>
            </a:r>
          </a:p>
          <a:p>
            <a:endParaRPr lang="en-US" b="1" dirty="0" smtClean="0"/>
          </a:p>
          <a:p>
            <a:r>
              <a:rPr lang="en-US" b="1" dirty="0" smtClean="0"/>
              <a:t>The person's use of multiple doctors and hospitals, the use of a fake name, and privacy and confidentiality regulations may make gathering information about previous medical experiences difficult or even impossible.</a:t>
            </a:r>
          </a:p>
          <a:p>
            <a:endParaRPr lang="en-US" b="1" dirty="0" smtClean="0"/>
          </a:p>
          <a:p>
            <a:r>
              <a:rPr lang="en-US" b="1" dirty="0" smtClean="0"/>
              <a:t>Diagnosis is based on objectively identifying symptoms that are made up, rather than the person's intent or motivation for doing so. A doctor may suspect factitious disorder when:</a:t>
            </a:r>
          </a:p>
          <a:p>
            <a:endParaRPr lang="en-US" dirty="0"/>
          </a:p>
        </p:txBody>
      </p:sp>
    </p:spTree>
  </p:cSld>
  <p:clrMapOvr>
    <a:masterClrMapping/>
  </p:clrMapOvr>
  <p:transition>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The person's medical history doesn't make sense</a:t>
            </a:r>
          </a:p>
          <a:p>
            <a:pPr>
              <a:buFont typeface="Arial" panose="020B0604020202020204" pitchFamily="34" charset="0"/>
              <a:buChar char="•"/>
            </a:pPr>
            <a:r>
              <a:rPr lang="en-US" dirty="0" smtClean="0"/>
              <a:t>No believable reason exists for an illness or injury</a:t>
            </a:r>
          </a:p>
          <a:p>
            <a:pPr>
              <a:buFont typeface="Arial" panose="020B0604020202020204" pitchFamily="34" charset="0"/>
              <a:buChar char="•"/>
            </a:pPr>
            <a:r>
              <a:rPr lang="en-US" dirty="0" smtClean="0"/>
              <a:t>The illness does not follow the usual course</a:t>
            </a:r>
          </a:p>
          <a:p>
            <a:pPr>
              <a:buFont typeface="Arial" panose="020B0604020202020204" pitchFamily="34" charset="0"/>
              <a:buChar char="•"/>
            </a:pPr>
            <a:r>
              <a:rPr lang="en-US" dirty="0" smtClean="0"/>
              <a:t>There is a lack of healing for no apparent reason, despite appropriate treatment</a:t>
            </a:r>
          </a:p>
          <a:p>
            <a:pPr>
              <a:buFont typeface="Arial" panose="020B0604020202020204" pitchFamily="34" charset="0"/>
              <a:buChar char="•"/>
            </a:pPr>
            <a:r>
              <a:rPr lang="en-US" dirty="0" smtClean="0"/>
              <a:t>There are contradictory or inconsistent symptoms or lab test results</a:t>
            </a:r>
          </a:p>
          <a:p>
            <a:pPr>
              <a:buFont typeface="Arial" panose="020B0604020202020204" pitchFamily="34" charset="0"/>
              <a:buChar char="•"/>
            </a:pPr>
            <a:r>
              <a:rPr lang="en-US" dirty="0" smtClean="0"/>
              <a:t>The person resists getting information from previous medical records, other health care professionals or family members</a:t>
            </a:r>
          </a:p>
          <a:p>
            <a:pPr>
              <a:buFont typeface="Arial" panose="020B0604020202020204" pitchFamily="34" charset="0"/>
              <a:buChar char="•"/>
            </a:pPr>
            <a:r>
              <a:rPr lang="en-US" dirty="0" smtClean="0"/>
              <a:t>The person is caught in the act of lying or causing an injury</a:t>
            </a:r>
          </a:p>
          <a:p>
            <a:pPr>
              <a:buFont typeface="Arial" panose="020B0604020202020204" pitchFamily="34" charset="0"/>
              <a:buChar char="•"/>
            </a:pPr>
            <a:endParaRPr lang="en-US" dirty="0" smtClean="0"/>
          </a:p>
          <a:p>
            <a:pPr>
              <a:buNone/>
            </a:pPr>
            <a:endParaRPr lang="en-US" dirty="0"/>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To help determine if someone has factitious disorder, doctors:</a:t>
            </a:r>
          </a:p>
          <a:p>
            <a:endParaRPr lang="en-US" dirty="0" smtClean="0"/>
          </a:p>
          <a:p>
            <a:pPr>
              <a:buFont typeface="Arial" panose="020B0604020202020204" pitchFamily="34" charset="0"/>
              <a:buChar char="•"/>
            </a:pPr>
            <a:r>
              <a:rPr lang="en-US" dirty="0" smtClean="0"/>
              <a:t>Conduct a detailed interview</a:t>
            </a:r>
          </a:p>
          <a:p>
            <a:pPr>
              <a:buFont typeface="Arial" panose="020B0604020202020204" pitchFamily="34" charset="0"/>
              <a:buChar char="•"/>
            </a:pPr>
            <a:r>
              <a:rPr lang="en-US" dirty="0" smtClean="0"/>
              <a:t>Require past medical records</a:t>
            </a:r>
          </a:p>
          <a:p>
            <a:pPr>
              <a:buFont typeface="Arial" panose="020B0604020202020204" pitchFamily="34" charset="0"/>
              <a:buChar char="•"/>
            </a:pPr>
            <a:r>
              <a:rPr lang="en-US" dirty="0" smtClean="0"/>
              <a:t>Work with family members for more information</a:t>
            </a:r>
          </a:p>
          <a:p>
            <a:pPr>
              <a:buFont typeface="Arial" panose="020B0604020202020204" pitchFamily="34" charset="0"/>
              <a:buChar char="•"/>
            </a:pPr>
            <a:r>
              <a:rPr lang="en-US" dirty="0" smtClean="0"/>
              <a:t>Run only tests required to address possible physical problems</a:t>
            </a:r>
          </a:p>
          <a:p>
            <a:pPr>
              <a:buFont typeface="Arial" panose="020B0604020202020204" pitchFamily="34" charset="0"/>
              <a:buChar char="•"/>
            </a:pPr>
            <a:r>
              <a:rPr lang="en-US" dirty="0" smtClean="0"/>
              <a:t>May use the criteria for factitious disorder in the Diagnostic and Statistical</a:t>
            </a:r>
          </a:p>
          <a:p>
            <a:pPr>
              <a:buNone/>
            </a:pPr>
            <a:endParaRPr lang="en-US" dirty="0"/>
          </a:p>
        </p:txBody>
      </p:sp>
    </p:spTree>
  </p:cSld>
  <p:clrMapOvr>
    <a:masterClrMapping/>
  </p:clrMapOvr>
  <p:transition>
    <p:cover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940527" y="2640874"/>
            <a:ext cx="9483634" cy="4217126"/>
          </a:xfrm>
        </p:spPr>
        <p:txBody>
          <a:bodyPr>
            <a:normAutofit/>
          </a:bodyPr>
          <a:lstStyle/>
          <a:p>
            <a:r>
              <a:rPr lang="en-US" sz="2800" b="1" dirty="0" smtClean="0"/>
              <a:t>Treatment:</a:t>
            </a:r>
          </a:p>
          <a:p>
            <a:r>
              <a:rPr lang="en-US" dirty="0" smtClean="0"/>
              <a:t>Treatment of factitious disorder is often difficult, and there are no standard therapies. Because people with factitious disorder want to be in the sick role, they're often unwilling to seek or accept treatment for the disorder. However, if approached in a gentle, nonjudgmental way, a person with factitious disorder may agree to be treated by a mental health professional.</a:t>
            </a:r>
          </a:p>
          <a:p>
            <a:pPr>
              <a:buNone/>
            </a:pPr>
            <a:endParaRPr lang="en-GB" b="1" dirty="0" smtClean="0"/>
          </a:p>
        </p:txBody>
      </p:sp>
    </p:spTree>
  </p:cSld>
  <p:clrMapOvr>
    <a:masterClrMapping/>
  </p:clrMapOvr>
  <p:transition>
    <p:strip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a:t>
            </a:r>
            <a:endParaRPr lang="en-US" dirty="0"/>
          </a:p>
        </p:txBody>
      </p:sp>
      <p:sp>
        <p:nvSpPr>
          <p:cNvPr id="3" name="Content Placeholder 2"/>
          <p:cNvSpPr>
            <a:spLocks noGrp="1"/>
          </p:cNvSpPr>
          <p:nvPr>
            <p:ph idx="1"/>
          </p:nvPr>
        </p:nvSpPr>
        <p:spPr>
          <a:xfrm>
            <a:off x="862149" y="2351315"/>
            <a:ext cx="10045337" cy="4180114"/>
          </a:xfrm>
        </p:spPr>
        <p:txBody>
          <a:bodyPr>
            <a:normAutofit fontScale="92500" lnSpcReduction="10000"/>
          </a:bodyPr>
          <a:lstStyle/>
          <a:p>
            <a:pPr>
              <a:buFont typeface="Wingdings" pitchFamily="2" charset="2"/>
              <a:buChar char="§"/>
            </a:pPr>
            <a:r>
              <a:rPr lang="en-US" b="1" dirty="0" smtClean="0"/>
              <a:t>Having a primary care doctor</a:t>
            </a:r>
            <a:r>
              <a:rPr lang="en-US" dirty="0" smtClean="0"/>
              <a:t>. Using one doctor or gatekeeper to oversee medical care can help manage needed care and the treatment plan and reduce or eliminate visits to numerous doctors, specialists and surgeons.</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Psychotherapy</a:t>
            </a:r>
            <a:r>
              <a:rPr lang="en-US" dirty="0" smtClean="0"/>
              <a:t>. Talk therapy (psychotherapy) and behavior therapy may help control stress and develop coping skills. If possible, family therapy also may be suggested. Other mental health disorders, such as depression, also may be addressed.</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Medication</a:t>
            </a:r>
            <a:r>
              <a:rPr lang="en-US" dirty="0" smtClean="0"/>
              <a:t>. Medications may be used to treat additional mental health disorders, such as depression or anxiety.</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Hospitalization</a:t>
            </a:r>
            <a:r>
              <a:rPr lang="en-US" dirty="0" smtClean="0"/>
              <a:t>. In severe cases, a temporary stay in a psychiatric hospital may be necessary for safety and treatment.</a:t>
            </a:r>
          </a:p>
          <a:p>
            <a:endParaRPr lang="en-US" dirty="0"/>
          </a:p>
        </p:txBody>
      </p:sp>
    </p:spTree>
  </p:cSld>
  <p:clrMapOvr>
    <a:masterClrMapping/>
  </p:clrMapOvr>
  <p:transition>
    <p:whee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086" y="3278776"/>
            <a:ext cx="7362029" cy="2832463"/>
          </a:xfrm>
        </p:spPr>
        <p:txBody>
          <a:bodyPr>
            <a:normAutofit/>
          </a:bodyPr>
          <a:lstStyle/>
          <a:p>
            <a:pPr>
              <a:buNone/>
            </a:pPr>
            <a:r>
              <a:rPr lang="en-US" sz="6600" dirty="0" smtClean="0"/>
              <a:t>THANK YOU </a:t>
            </a:r>
            <a:endParaRPr lang="en-US" sz="6600" dirty="0"/>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 </a:t>
            </a:r>
            <a:r>
              <a:rPr lang="en-US" sz="2000" b="1" dirty="0"/>
              <a:t>thoughts, feelings and behaviors can </a:t>
            </a:r>
            <a:r>
              <a:rPr lang="en-US" sz="2000" b="1" dirty="0" smtClean="0"/>
              <a:t>include: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Constant </a:t>
            </a:r>
            <a:r>
              <a:rPr lang="en-US" dirty="0"/>
              <a:t>worry about potential illness</a:t>
            </a:r>
          </a:p>
          <a:p>
            <a:pPr lvl="0"/>
            <a:r>
              <a:rPr lang="en-US" dirty="0"/>
              <a:t>Viewing normal physical sensations as a sign of severe physical illness</a:t>
            </a:r>
          </a:p>
          <a:p>
            <a:pPr lvl="0"/>
            <a:r>
              <a:rPr lang="en-US" dirty="0"/>
              <a:t>Fearing that symptoms are serious, even when there is no evidence</a:t>
            </a:r>
          </a:p>
          <a:p>
            <a:pPr lvl="0"/>
            <a:r>
              <a:rPr lang="en-US" dirty="0"/>
              <a:t>Thinking that physical sensations are threatening or harmful</a:t>
            </a:r>
          </a:p>
          <a:p>
            <a:pPr lvl="0"/>
            <a:r>
              <a:rPr lang="en-US" dirty="0"/>
              <a:t>Feeling that medical evaluation and treatment have not been adequate</a:t>
            </a:r>
          </a:p>
          <a:p>
            <a:pPr lvl="0"/>
            <a:r>
              <a:rPr lang="en-US" dirty="0"/>
              <a:t>Fearing that physical activity may cause damage to your body</a:t>
            </a:r>
          </a:p>
          <a:p>
            <a:pPr lvl="0"/>
            <a:r>
              <a:rPr lang="en-US" dirty="0"/>
              <a:t>Repeatedly checking your body for abnormalities</a:t>
            </a:r>
          </a:p>
          <a:p>
            <a:pPr lvl="0"/>
            <a:r>
              <a:rPr lang="en-US" dirty="0"/>
              <a:t>Frequent health care visits that don't relieve your concerns or that make them worse</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607529644"/>
      </p:ext>
    </p:extLst>
  </p:cSld>
  <p:clrMapOvr>
    <a:masterClrMapping/>
  </p:clrMapOvr>
  <p:transition spd="slow" advTm="1805">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DSM Criteria</a:t>
            </a:r>
            <a:endParaRPr lang="en-US" dirty="0"/>
          </a:p>
        </p:txBody>
      </p:sp>
      <p:sp>
        <p:nvSpPr>
          <p:cNvPr id="4" name="Content Placeholder 3"/>
          <p:cNvSpPr>
            <a:spLocks noGrp="1"/>
          </p:cNvSpPr>
          <p:nvPr>
            <p:ph idx="1"/>
          </p:nvPr>
        </p:nvSpPr>
        <p:spPr/>
        <p:txBody>
          <a:bodyPr>
            <a:normAutofit fontScale="92500"/>
          </a:bodyPr>
          <a:lstStyle/>
          <a:p>
            <a:r>
              <a:rPr lang="en-US" dirty="0" smtClean="0"/>
              <a:t>One or more somatic symptoms that are distressing or result in significant disruption of daily life.</a:t>
            </a:r>
          </a:p>
          <a:p>
            <a:pPr marL="0" indent="0">
              <a:buNone/>
            </a:pPr>
            <a:r>
              <a:rPr lang="en-US" dirty="0" smtClean="0"/>
              <a:t>Excessive thoughts, feelings and behavior related to the somatic symptoms or associated health concerns manifested by one of the followings:</a:t>
            </a:r>
          </a:p>
          <a:p>
            <a:r>
              <a:rPr lang="en-US" dirty="0" smtClean="0"/>
              <a:t>Disproportionate and persistent thoughts about the seriousness of one’s symptom.</a:t>
            </a:r>
          </a:p>
          <a:p>
            <a:r>
              <a:rPr lang="en-US" dirty="0" smtClean="0"/>
              <a:t>High level of anxiety about the health or symptom</a:t>
            </a:r>
          </a:p>
          <a:p>
            <a:r>
              <a:rPr lang="en-US" dirty="0" smtClean="0"/>
              <a:t>Excessive time and energy is devoted to these symptoms and health concerns</a:t>
            </a:r>
          </a:p>
          <a:p>
            <a:r>
              <a:rPr lang="en-US" dirty="0" smtClean="0"/>
              <a:t>Although one somatic symptom may not be present continuously, the stage is persistent.</a:t>
            </a:r>
          </a:p>
          <a:p>
            <a:endParaRPr lang="en-US" dirty="0" smtClean="0"/>
          </a:p>
          <a:p>
            <a:endParaRPr lang="en-US" dirty="0"/>
          </a:p>
        </p:txBody>
      </p:sp>
      <p:pic>
        <p:nvPicPr>
          <p:cNvPr id="5" name="Audio 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2951691590"/>
      </p:ext>
    </p:extLst>
  </p:cSld>
  <p:clrMapOvr>
    <a:masterClrMapping/>
  </p:clrMapOvr>
  <p:transition spd="slow" advTm="909">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b="1" dirty="0"/>
              <a:t>Genetic and biological factors</a:t>
            </a:r>
            <a:r>
              <a:rPr lang="en-US" dirty="0"/>
              <a:t>, such as an increased sensitivity to pain</a:t>
            </a:r>
          </a:p>
          <a:p>
            <a:r>
              <a:rPr lang="en-US" b="1" dirty="0"/>
              <a:t>Family influence</a:t>
            </a:r>
            <a:r>
              <a:rPr lang="en-US" dirty="0"/>
              <a:t>, which may be genetic or environmental, or both</a:t>
            </a:r>
          </a:p>
          <a:p>
            <a:r>
              <a:rPr lang="en-US" b="1" dirty="0"/>
              <a:t>Personality trait of negativity</a:t>
            </a:r>
            <a:r>
              <a:rPr lang="en-US" dirty="0"/>
              <a:t>, which can impact how you identify and perceive illness and bodily symptoms</a:t>
            </a:r>
          </a:p>
          <a:p>
            <a:r>
              <a:rPr lang="en-US" b="1" dirty="0"/>
              <a:t>Learned behavior </a:t>
            </a:r>
            <a:r>
              <a:rPr lang="en-US" dirty="0"/>
              <a:t>— for example, the attention or other benefits gained from having an illness; or "pain behaviors" in response to symptoms, such as excessive avoidance of activity, which can increase your level of disability</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25761564"/>
      </p:ext>
    </p:extLst>
  </p:cSld>
  <p:clrMapOvr>
    <a:masterClrMapping/>
  </p:clrMapOvr>
  <p:transition spd="slow" advTm="91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LOVED ONE</a:t>
            </a:r>
            <a:endParaRPr lang="en-US" dirty="0"/>
          </a:p>
        </p:txBody>
      </p:sp>
      <p:sp>
        <p:nvSpPr>
          <p:cNvPr id="3" name="Content Placeholder 2"/>
          <p:cNvSpPr>
            <a:spLocks noGrp="1"/>
          </p:cNvSpPr>
          <p:nvPr>
            <p:ph idx="1"/>
          </p:nvPr>
        </p:nvSpPr>
        <p:spPr/>
        <p:txBody>
          <a:bodyPr/>
          <a:lstStyle/>
          <a:p>
            <a:r>
              <a:rPr lang="en-US" dirty="0"/>
              <a:t>When physical symptoms considered to be somatic symptom disorder occur, it can be difficult to accept that a life-threatening illness has been eliminated as the cause. Symptoms cause very real distress for the person and reassurance isn't always helpful. Encourage your loved one to consider the possibility of a mental health referral to learn ways to cope with the reaction to symptoms and any disability it causes.</a:t>
            </a:r>
          </a:p>
          <a:p>
            <a:r>
              <a:rPr lang="en-US" dirty="0"/>
              <a:t>Physical disability may cause the person to be dependent and need extra physical care and emotional support that can exhaust caregivers and cause stress on families and relationships. If you feel overwhelmed by your role as caregiver, you may want to talk to a mental health professional to address your own needs.</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780407049"/>
      </p:ext>
    </p:extLst>
  </p:cSld>
  <p:clrMapOvr>
    <a:masterClrMapping/>
  </p:clrMapOvr>
  <p:transition spd="slow" advTm="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pPr lvl="0"/>
            <a:r>
              <a:rPr lang="en-US" dirty="0"/>
              <a:t>Having anxiety or depression</a:t>
            </a:r>
          </a:p>
          <a:p>
            <a:pPr lvl="0"/>
            <a:r>
              <a:rPr lang="en-US" dirty="0"/>
              <a:t>Having a medical condition or recovering from one</a:t>
            </a:r>
          </a:p>
          <a:p>
            <a:pPr lvl="0"/>
            <a:r>
              <a:rPr lang="en-US" dirty="0"/>
              <a:t>Being at risk of developing a medical condition, such as having a strong family history of a disease</a:t>
            </a:r>
          </a:p>
          <a:p>
            <a:pPr lvl="0"/>
            <a:r>
              <a:rPr lang="en-US" dirty="0"/>
              <a:t>Experiencing stressful life events, trauma or violence</a:t>
            </a:r>
          </a:p>
          <a:p>
            <a:pPr lvl="0"/>
            <a:r>
              <a:rPr lang="en-US" dirty="0"/>
              <a:t>Having experienced past trauma, such as childhood sexual abuse</a:t>
            </a:r>
          </a:p>
          <a:p>
            <a:pPr lvl="0"/>
            <a:r>
              <a:rPr lang="en-US" dirty="0"/>
              <a:t>Having a lower level of education and socio-economic status</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57977561"/>
      </p:ext>
    </p:extLst>
  </p:cSld>
  <p:clrMapOvr>
    <a:masterClrMapping/>
  </p:clrMapOvr>
  <p:transition spd="slow" advTm="914">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pPr lvl="0"/>
            <a:r>
              <a:rPr lang="en-US" dirty="0"/>
              <a:t>Poor health</a:t>
            </a:r>
          </a:p>
          <a:p>
            <a:pPr lvl="0"/>
            <a:r>
              <a:rPr lang="en-US" dirty="0"/>
              <a:t>Problems functioning in daily life, including physical disability</a:t>
            </a:r>
          </a:p>
          <a:p>
            <a:pPr lvl="0"/>
            <a:r>
              <a:rPr lang="en-US" dirty="0"/>
              <a:t>Problems with relationships</a:t>
            </a:r>
          </a:p>
          <a:p>
            <a:pPr lvl="0"/>
            <a:r>
              <a:rPr lang="en-US" dirty="0"/>
              <a:t>Problems at work or unemployment</a:t>
            </a:r>
          </a:p>
          <a:p>
            <a:pPr lvl="0"/>
            <a:r>
              <a:rPr lang="en-US" dirty="0"/>
              <a:t>Other mental health disorders, such as anxiety, depression and personality disorders</a:t>
            </a:r>
          </a:p>
          <a:p>
            <a:pPr lvl="0"/>
            <a:r>
              <a:rPr lang="en-US" dirty="0"/>
              <a:t>Increased suicide risk related to depression</a:t>
            </a:r>
          </a:p>
          <a:p>
            <a:pPr lvl="0"/>
            <a:r>
              <a:rPr lang="en-US" dirty="0"/>
              <a:t>Financial problems due to excessive health care visits</a:t>
            </a:r>
          </a:p>
          <a:p>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189765534"/>
      </p:ext>
    </p:extLst>
  </p:cSld>
  <p:clrMapOvr>
    <a:masterClrMapping/>
  </p:clrMapOvr>
  <p:transition spd="slow" advTm="90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193</TotalTime>
  <Words>2317</Words>
  <Application>Microsoft Office PowerPoint</Application>
  <PresentationFormat>Custom</PresentationFormat>
  <Paragraphs>220</Paragraphs>
  <Slides>36</Slides>
  <Notes>0</Notes>
  <HiddenSlides>0</HiddenSlides>
  <MMClips>9</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Ion Boardroom</vt:lpstr>
      <vt:lpstr>SOMATIC SYMPTOM DISORDER </vt:lpstr>
      <vt:lpstr>overview</vt:lpstr>
      <vt:lpstr>symptoms</vt:lpstr>
      <vt:lpstr> thoughts, feelings and behaviors can include: </vt:lpstr>
      <vt:lpstr>Proposed DSM Criteria</vt:lpstr>
      <vt:lpstr>CAUSES</vt:lpstr>
      <vt:lpstr>CARING FOR LOVED ONE</vt:lpstr>
      <vt:lpstr>RISK FACTORS</vt:lpstr>
      <vt:lpstr>COMPLICATIONS</vt:lpstr>
      <vt:lpstr>PREVENTIONS</vt:lpstr>
      <vt:lpstr>Illness Anxiety Disorder</vt:lpstr>
      <vt:lpstr>INTRODUCTION  </vt:lpstr>
      <vt:lpstr>CAUSES   </vt:lpstr>
      <vt:lpstr>SYMPTOMS AND SIGNS </vt:lpstr>
      <vt:lpstr>DIAGNOSIS </vt:lpstr>
      <vt:lpstr>DIAGNOSIS </vt:lpstr>
      <vt:lpstr>TREATMENT </vt:lpstr>
      <vt:lpstr>CONVERSION DISORDER ( Functional neurological symptom disorder )  presented by Hina Shakeel  Roll no. 1155168</vt:lpstr>
      <vt:lpstr>CONVERSION DISORDER </vt:lpstr>
      <vt:lpstr>SYMPTOMS </vt:lpstr>
      <vt:lpstr>CONT..</vt:lpstr>
      <vt:lpstr>DSM V CRITERIA</vt:lpstr>
      <vt:lpstr>ETIOLOGY </vt:lpstr>
      <vt:lpstr>CONT…</vt:lpstr>
      <vt:lpstr>TREATMENT </vt:lpstr>
      <vt:lpstr>FACTITIOUS DISORDER  DSM V</vt:lpstr>
      <vt:lpstr>FACTITIOUS DISORDER </vt:lpstr>
      <vt:lpstr>RISK FACTORS </vt:lpstr>
      <vt:lpstr>SYMPTOMS </vt:lpstr>
      <vt:lpstr>Slide 30</vt:lpstr>
      <vt:lpstr>DIAGNOSIS </vt:lpstr>
      <vt:lpstr>CONT..</vt:lpstr>
      <vt:lpstr>CONT…</vt:lpstr>
      <vt:lpstr>TREATMENT </vt:lpstr>
      <vt:lpstr>TREATMENT OPTIONS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rafaqataliawaan@outlook.com</dc:creator>
  <cp:lastModifiedBy>rubab</cp:lastModifiedBy>
  <cp:revision>18</cp:revision>
  <dcterms:created xsi:type="dcterms:W3CDTF">2018-10-13T08:15:55Z</dcterms:created>
  <dcterms:modified xsi:type="dcterms:W3CDTF">2020-10-15T06:04:15Z</dcterms:modified>
</cp:coreProperties>
</file>